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739" r:id="rId3"/>
    <p:sldId id="750" r:id="rId4"/>
    <p:sldId id="751" r:id="rId5"/>
    <p:sldId id="752" r:id="rId6"/>
    <p:sldId id="279" r:id="rId7"/>
    <p:sldId id="743" r:id="rId8"/>
    <p:sldId id="733" r:id="rId9"/>
    <p:sldId id="770" r:id="rId10"/>
    <p:sldId id="266" r:id="rId11"/>
    <p:sldId id="753" r:id="rId12"/>
    <p:sldId id="754" r:id="rId13"/>
    <p:sldId id="755" r:id="rId14"/>
    <p:sldId id="764" r:id="rId15"/>
    <p:sldId id="734" r:id="rId16"/>
    <p:sldId id="756" r:id="rId17"/>
    <p:sldId id="760" r:id="rId18"/>
    <p:sldId id="769" r:id="rId19"/>
    <p:sldId id="759" r:id="rId20"/>
    <p:sldId id="758" r:id="rId21"/>
    <p:sldId id="767" r:id="rId22"/>
    <p:sldId id="768" r:id="rId23"/>
    <p:sldId id="763" r:id="rId24"/>
    <p:sldId id="762" r:id="rId25"/>
    <p:sldId id="765" r:id="rId26"/>
    <p:sldId id="766" r:id="rId27"/>
    <p:sldId id="761" r:id="rId28"/>
    <p:sldId id="757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12" autoAdjust="0"/>
  </p:normalViewPr>
  <p:slideViewPr>
    <p:cSldViewPr>
      <p:cViewPr varScale="1">
        <p:scale>
          <a:sx n="79" d="100"/>
          <a:sy n="79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8FE4-F618-4D60-911E-F53ED2B682B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715A-98CB-4DCF-9CFF-3DD44BE7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6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xmlns="" id="{18BDB7D5-9CE7-496E-997C-C967AA976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0E15CC-784E-43B6-A4CE-D78D538AC92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799A7B0A-6616-4ECC-AA2B-F0EFFE7DF6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EE934D65-0C13-4303-A831-9F66203B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Unknown datum will result in an additional uncertainty of between 50 and 100 meters across the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SoRo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1264630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19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14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06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7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99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3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6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1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64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80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81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31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5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82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43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2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4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69C5643-CC61-4054-83C4-D60DF3D37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pPr eaLnBrk="1" hangingPunct="1"/>
            <a:fld id="{472F9800-F9A5-4C1D-BEB3-5908BD9F6A98}" type="slidenum">
              <a:rPr lang="es-ES" altLang="en-US" sz="1200"/>
              <a:pPr eaLnBrk="1" hangingPunct="1"/>
              <a:t>6</a:t>
            </a:fld>
            <a:endParaRPr lang="es-E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25E7AD0D-B37C-438E-B26A-BC6E4EB0F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66B2078B-7D69-4FC6-A5D9-89B0F7B25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Additionally </a:t>
            </a:r>
            <a:r>
              <a:rPr lang="en-US" dirty="0" err="1"/>
              <a:t>georeferenceDate</a:t>
            </a:r>
            <a:r>
              <a:rPr lang="en-US" dirty="0"/>
              <a:t> is an accepted term for Darwin Core, but is not part of the </a:t>
            </a:r>
            <a:r>
              <a:rPr lang="en-US" dirty="0" err="1"/>
              <a:t>Symbiota</a:t>
            </a:r>
            <a:r>
              <a:rPr lang="en-US" dirty="0"/>
              <a:t>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would suggest adding </a:t>
            </a:r>
            <a:r>
              <a:rPr lang="en-US" dirty="0" err="1"/>
              <a:t>georeferenceDate</a:t>
            </a:r>
            <a:r>
              <a:rPr lang="en-US" dirty="0"/>
              <a:t> which is not currently part of </a:t>
            </a:r>
            <a:r>
              <a:rPr lang="en-US" dirty="0" err="1"/>
              <a:t>Symbiota</a:t>
            </a:r>
            <a:r>
              <a:rPr lang="en-US" baseline="0" dirty="0"/>
              <a:t> infrastructure. We do this in the </a:t>
            </a:r>
            <a:r>
              <a:rPr lang="en-US" baseline="0" dirty="0" err="1"/>
              <a:t>georeferenceRemarks</a:t>
            </a:r>
            <a:r>
              <a:rPr lang="en-US" baseline="0" dirty="0"/>
              <a:t> field separated with a semi-colon.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0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would suggest adding </a:t>
            </a:r>
            <a:r>
              <a:rPr lang="en-US" dirty="0" err="1"/>
              <a:t>georeferenceDate</a:t>
            </a:r>
            <a:r>
              <a:rPr lang="en-US" dirty="0"/>
              <a:t> which is not currently part of </a:t>
            </a:r>
            <a:r>
              <a:rPr lang="en-US" dirty="0" err="1"/>
              <a:t>Symbiota</a:t>
            </a:r>
            <a:r>
              <a:rPr lang="en-US" baseline="0" dirty="0"/>
              <a:t> infrastructure. We do this in the </a:t>
            </a:r>
            <a:r>
              <a:rPr lang="en-US" baseline="0" dirty="0" err="1"/>
              <a:t>georeferenceRemarks</a:t>
            </a:r>
            <a:r>
              <a:rPr lang="en-US" baseline="0" dirty="0"/>
              <a:t> field separated with a semi-colon.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715A-98CB-4DCF-9CFF-3DD44BE7AC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8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1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1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F242010-2526-40DC-BEE1-CE94FD7486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86A505-8A16-46FA-BD93-B9EF8F005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7D859EA-635E-44A3-8F16-C8B194D99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B52DA-89C9-41DF-8EFE-985D910F4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08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CAD7A124-EE8D-4151-88F3-C82BA9341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C671B9A4-CA8D-42EF-B7EA-E9F5EAC30D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B9716A86-19E8-46B8-BCC3-5A9D98C31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3F399-6B3A-458A-90BD-868E10E361FF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9736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2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2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2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8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143-424F-472E-86E5-0355E939523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5C53-D9AA-4F6E-989A-A0FC4FF7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hyperlink" Target="mailto:James.r.allen@Colorado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Southern Rocky Mountain TCN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Georeferencing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Workshop Day 2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September 19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2019</a:t>
            </a:r>
          </a:p>
          <a:p>
            <a:r>
              <a:rPr lang="en-US" sz="1600" dirty="0">
                <a:solidFill>
                  <a:schemeClr val="bg1"/>
                </a:solidFill>
              </a:rPr>
              <a:t>Ryan Allen</a:t>
            </a:r>
          </a:p>
          <a:p>
            <a:r>
              <a:rPr lang="en-US" sz="1600" dirty="0">
                <a:solidFill>
                  <a:schemeClr val="bg1"/>
                </a:solidFill>
              </a:rPr>
              <a:t>Dina Clark</a:t>
            </a:r>
          </a:p>
          <a:p>
            <a:r>
              <a:rPr lang="en-US" sz="1600" dirty="0">
                <a:solidFill>
                  <a:schemeClr val="bg1"/>
                </a:solidFill>
              </a:rPr>
              <a:t>Tim Hogan</a:t>
            </a:r>
          </a:p>
          <a:p>
            <a:r>
              <a:rPr lang="en-US" sz="1600" dirty="0">
                <a:solidFill>
                  <a:schemeClr val="bg1"/>
                </a:solidFill>
              </a:rPr>
              <a:t>Erin Tripp</a:t>
            </a:r>
          </a:p>
          <a:p>
            <a:r>
              <a:rPr lang="en-US" sz="1600" dirty="0">
                <a:solidFill>
                  <a:schemeClr val="bg1"/>
                </a:solidFill>
              </a:rPr>
              <a:t>University of Colorado Herbarium</a:t>
            </a:r>
          </a:p>
        </p:txBody>
      </p:sp>
      <p:pic>
        <p:nvPicPr>
          <p:cNvPr id="1026" name="Picture 2" descr="The National Science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82144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xmlns="" id="{F004C9DC-29FA-40A5-B227-A19F19D4E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914399"/>
            <a:ext cx="8540750" cy="604837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 Datum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3086E97E-5E89-4EA4-BF32-A39CC078A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1237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 3" charset="0"/>
              <a:buChar char="}"/>
              <a:defRPr/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 3" charset="0"/>
              <a:buChar char="}"/>
              <a:defRPr/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xmlns="" id="{B62C1B71-EDA6-4350-A8A5-0EA91556E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04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xmlns="" id="{0AFBEA83-F8EF-4F6D-A2DF-B2F5DA3A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9237"/>
            <a:ext cx="6908800" cy="4557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3797" name="Text Box 7">
            <a:extLst>
              <a:ext uri="{FF2B5EF4-FFF2-40B4-BE49-F238E27FC236}">
                <a16:creationId xmlns:a16="http://schemas.microsoft.com/office/drawing/2014/main" xmlns="" id="{5BED2020-0CA0-446A-BB4C-8BCFD9C2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319837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assuming NAD27 vs. NAD83 or WGS84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47F015-0C9F-4027-AC3F-C88130758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Location: Farmington, San Juan County, New Mexico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Named Place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Laramie, Albany County, Wyoming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Named Place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Spearfish, Lawrence County, South Dakota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Named Place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Chadron Airport, Dawes County, Nebraska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Named Place, Undefined Area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Boulder Creek, Boulder County, Colorado.</a:t>
            </a:r>
          </a:p>
          <a:p>
            <a:r>
              <a:rPr lang="en-US" dirty="0">
                <a:solidFill>
                  <a:schemeClr val="bg1"/>
                </a:solidFill>
              </a:rPr>
              <a:t>Habitat: Riparian corridor.</a:t>
            </a:r>
          </a:p>
          <a:p>
            <a:r>
              <a:rPr lang="en-US" dirty="0">
                <a:solidFill>
                  <a:schemeClr val="bg1"/>
                </a:solidFill>
              </a:rPr>
              <a:t>Elevation: 6,000 ft.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Named Place River, Stream, Road (with elevation)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Middle Park, Grand County, Colorado.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Named Place, Undefined Area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Between Farmington and Shiprock, New Mexico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Named Place, Between two areas.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8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Rio Grande River HWY 423 Bridge Albuquerque, New Mexico</a:t>
            </a:r>
          </a:p>
          <a:p>
            <a:r>
              <a:rPr lang="en-US" dirty="0">
                <a:solidFill>
                  <a:schemeClr val="bg1"/>
                </a:solidFill>
              </a:rPr>
              <a:t>Habitat: floodplain 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Named Place, Junction, Intersection, Crossing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3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Slopes above Grand Lake, Grand County, Colorado</a:t>
            </a:r>
          </a:p>
          <a:p>
            <a:r>
              <a:rPr lang="en-US" dirty="0">
                <a:solidFill>
                  <a:schemeClr val="bg1"/>
                </a:solidFill>
              </a:rPr>
              <a:t>Habitat: Northeast slope.</a:t>
            </a:r>
          </a:p>
          <a:p>
            <a:r>
              <a:rPr lang="en-US" dirty="0">
                <a:solidFill>
                  <a:schemeClr val="bg1"/>
                </a:solidFill>
              </a:rPr>
              <a:t>Verbatim Coordinates: T2N, R76W, SW ¼ sec 3</a:t>
            </a:r>
          </a:p>
          <a:p>
            <a:r>
              <a:rPr lang="en-US" dirty="0">
                <a:solidFill>
                  <a:schemeClr val="bg1"/>
                </a:solidFill>
              </a:rPr>
              <a:t>Elevation: 8400 ft.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Coordinates Grid System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0CC2C-D0FC-4B6B-8FD4-DF644BD8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Goals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20BA5B-B508-414A-81AD-C394F987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Tips for collecting data in the field</a:t>
            </a: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Examples from </a:t>
            </a:r>
            <a:r>
              <a:rPr lang="en-US" dirty="0" err="1">
                <a:solidFill>
                  <a:schemeClr val="bg1"/>
                </a:solidFill>
              </a:rPr>
              <a:t>SoRo</a:t>
            </a:r>
            <a:r>
              <a:rPr lang="en-US" dirty="0">
                <a:solidFill>
                  <a:schemeClr val="bg1"/>
                </a:solidFill>
              </a:rPr>
              <a:t> collections</a:t>
            </a:r>
          </a:p>
          <a:p>
            <a:r>
              <a:rPr lang="en-US" dirty="0">
                <a:solidFill>
                  <a:schemeClr val="bg1"/>
                </a:solidFill>
              </a:rPr>
              <a:t>Create a participant list (add yourself please) https://docs.google.com/document/d/11DrdaI0HvAlcXPsQQL1GNdXKCm8USU8DQ17iaYSam4I/edit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10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Roadside ditch 1.5 miles north of Lyons, Boulder County, Colorado</a:t>
            </a:r>
          </a:p>
          <a:p>
            <a:r>
              <a:rPr lang="en-US" dirty="0">
                <a:solidFill>
                  <a:schemeClr val="bg1"/>
                </a:solidFill>
              </a:rPr>
              <a:t>Habitat: Roadside ditch.</a:t>
            </a:r>
          </a:p>
          <a:p>
            <a:r>
              <a:rPr lang="en-US" dirty="0">
                <a:solidFill>
                  <a:schemeClr val="bg1"/>
                </a:solidFill>
              </a:rPr>
              <a:t>Elevation: 5480 ft.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Offset at a heading/ Offset along a path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5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11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Lafayette, </a:t>
            </a:r>
            <a:r>
              <a:rPr lang="en-US" dirty="0" err="1">
                <a:solidFill>
                  <a:schemeClr val="bg1"/>
                </a:solidFill>
              </a:rPr>
              <a:t>Waneka</a:t>
            </a:r>
            <a:r>
              <a:rPr lang="en-US" dirty="0">
                <a:solidFill>
                  <a:schemeClr val="bg1"/>
                </a:solidFill>
              </a:rPr>
              <a:t> Reservoir, Colorado.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Verbatim Coordinates: 40°N, 105°W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Named Place, Coordinates*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7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12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Valmont Reservoir, Boulder, Boulder County, Colorado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Named Place, Undefined Area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92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13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Road Between Laramie and Cheyenne, Laramie County, Wyoming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Named Place, Between two areas*.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71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14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No location data on the label.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Verbatim Coordinates: T7N , R69W, NW1/4 Sec 19</a:t>
            </a:r>
          </a:p>
          <a:p>
            <a:r>
              <a:rPr lang="en-US" dirty="0">
                <a:solidFill>
                  <a:schemeClr val="bg1"/>
                </a:solidFill>
              </a:rPr>
              <a:t>Elevation: 5705 ft.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Type: Coordinates Grid System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44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15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Along Cog Railway, Pikes Peak, El Paso County, Colorado.</a:t>
            </a:r>
          </a:p>
          <a:p>
            <a:r>
              <a:rPr lang="en-US" dirty="0">
                <a:solidFill>
                  <a:schemeClr val="bg1"/>
                </a:solidFill>
              </a:rPr>
              <a:t>Habitat: East slope</a:t>
            </a:r>
          </a:p>
          <a:p>
            <a:r>
              <a:rPr lang="en-US" dirty="0">
                <a:solidFill>
                  <a:schemeClr val="bg1"/>
                </a:solidFill>
              </a:rPr>
              <a:t>Elevation: 8,000 ft.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09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16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Colorado River, Colorado.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0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Locality 17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Location: Rocky Mountain Biological Laboratory, Colorado</a:t>
            </a:r>
          </a:p>
          <a:p>
            <a:r>
              <a:rPr lang="en-US" dirty="0">
                <a:solidFill>
                  <a:schemeClr val="bg1"/>
                </a:solidFill>
              </a:rPr>
              <a:t>Habitat: none</a:t>
            </a:r>
          </a:p>
          <a:p>
            <a:r>
              <a:rPr lang="en-US" dirty="0">
                <a:solidFill>
                  <a:schemeClr val="bg1"/>
                </a:solidFill>
              </a:rPr>
              <a:t>Elevation: none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>
                <a:solidFill>
                  <a:schemeClr val="bg1"/>
                </a:solidFill>
              </a:rPr>
              <a:t> Type: Named Place, Undefined Area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61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Homework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a record out of your collection and come prepared to talk us through how you georeferenced it. </a:t>
            </a:r>
          </a:p>
          <a:p>
            <a:r>
              <a:rPr lang="en-US" dirty="0">
                <a:solidFill>
                  <a:schemeClr val="bg1"/>
                </a:solidFill>
              </a:rPr>
              <a:t>I will also pull a selection of actual specimens that have not been databased out of the </a:t>
            </a:r>
            <a:r>
              <a:rPr lang="en-US" dirty="0" err="1">
                <a:solidFill>
                  <a:schemeClr val="bg1"/>
                </a:solidFill>
              </a:rPr>
              <a:t>SoRo</a:t>
            </a:r>
            <a:r>
              <a:rPr lang="en-US" dirty="0">
                <a:solidFill>
                  <a:schemeClr val="bg1"/>
                </a:solidFill>
              </a:rPr>
              <a:t> portal and we will </a:t>
            </a:r>
            <a:r>
              <a:rPr lang="en-US" dirty="0" err="1">
                <a:solidFill>
                  <a:schemeClr val="bg1"/>
                </a:solidFill>
              </a:rPr>
              <a:t>georeference</a:t>
            </a:r>
            <a:r>
              <a:rPr lang="en-US" dirty="0">
                <a:solidFill>
                  <a:schemeClr val="bg1"/>
                </a:solidFill>
              </a:rPr>
              <a:t> them on Tuesday.</a:t>
            </a:r>
          </a:p>
        </p:txBody>
      </p:sp>
    </p:spTree>
    <p:extLst>
      <p:ext uri="{BB962C8B-B14F-4D97-AF65-F5344CB8AC3E}">
        <p14:creationId xmlns:p14="http://schemas.microsoft.com/office/powerpoint/2010/main" val="14619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Thanks!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71" y="2234630"/>
            <a:ext cx="4448051" cy="3335017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Students and staff that perform the digitization and georeferencing work</a:t>
            </a:r>
          </a:p>
          <a:p>
            <a:r>
              <a:rPr lang="en-US" dirty="0">
                <a:solidFill>
                  <a:schemeClr val="bg1"/>
                </a:solidFill>
              </a:rPr>
              <a:t>Dave Bloom, Nelson Rios, Jessica </a:t>
            </a:r>
            <a:r>
              <a:rPr lang="en-US" dirty="0" err="1">
                <a:solidFill>
                  <a:schemeClr val="bg1"/>
                </a:solidFill>
              </a:rPr>
              <a:t>Utrup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Farrell and Deb Paul for their slides from the 2013 Train the Trainers Workshop (https://www.idigbio.org/wiki/index.php/GWG_Second_Train_the_Trainers_Workshop)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J Ryan Allen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Biodiversity Informatics Manager University of Colorado Herbarium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Project Coordinator Southern Rocky Mountain TCN project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  <a:hlinkClick r:id="rId4"/>
              </a:rPr>
              <a:t>James.r.allen@Colorado.edu</a:t>
            </a: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0CC2C-D0FC-4B6B-8FD4-DF644BD8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Collecting Better Field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20BA5B-B508-414A-81AD-C394F9872E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Record the datum from the GPS (better yet set it to WGS84)</a:t>
            </a:r>
          </a:p>
          <a:p>
            <a:r>
              <a:rPr lang="en-US" dirty="0">
                <a:solidFill>
                  <a:schemeClr val="bg1"/>
                </a:solidFill>
              </a:rPr>
              <a:t>Record the Coordinates (use decimal degrees so you do not need to convert it later)</a:t>
            </a:r>
          </a:p>
          <a:p>
            <a:r>
              <a:rPr lang="en-US" dirty="0">
                <a:solidFill>
                  <a:schemeClr val="bg1"/>
                </a:solidFill>
              </a:rPr>
              <a:t>Record the uncertainty (typically under 10 meters if you are getting a good signal)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A hand holding a cell phone&#10;&#10;Description automatically generated">
            <a:extLst>
              <a:ext uri="{FF2B5EF4-FFF2-40B4-BE49-F238E27FC236}">
                <a16:creationId xmlns:a16="http://schemas.microsoft.com/office/drawing/2014/main" xmlns="" id="{D283BD1D-3A4C-4DAB-B11F-46435E374D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725" y="2165152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6342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0CC2C-D0FC-4B6B-8FD4-DF644BD8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Collecting Better Field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20BA5B-B508-414A-81AD-C394F9872E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 not reference things that change over time.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front of the Blockbuster Video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Yard of the Smith’s House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Vacant lot on Arapahoe Road.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Are unstable locations.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image closed blockbuster video store">
            <a:extLst>
              <a:ext uri="{FF2B5EF4-FFF2-40B4-BE49-F238E27FC236}">
                <a16:creationId xmlns:a16="http://schemas.microsoft.com/office/drawing/2014/main" xmlns="" id="{55640C73-B620-43A7-8D38-AF82FD6DB76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79" y="2326408"/>
            <a:ext cx="4095469" cy="26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0CC2C-D0FC-4B6B-8FD4-DF644BD8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Collecting Better Field Data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F7EA579-F716-41BB-B9FE-BAA1B349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Coordinates and TRS are not a substitute for locality data!</a:t>
            </a:r>
          </a:p>
          <a:p>
            <a:r>
              <a:rPr lang="en-US" dirty="0">
                <a:solidFill>
                  <a:schemeClr val="bg1"/>
                </a:solidFill>
              </a:rPr>
              <a:t>If you are taking one point and collecting in an area report that area as the uncertainty (add it to the GPS uncertainty for best results)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MVZ Guide for Recording Localities in Field Notes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https://www.idigbio.org/sites/default/files/workshop-presentations/ttt2/GoodBadLocalities.doc</a:t>
            </a:r>
          </a:p>
        </p:txBody>
      </p:sp>
    </p:spTree>
    <p:extLst>
      <p:ext uri="{BB962C8B-B14F-4D97-AF65-F5344CB8AC3E}">
        <p14:creationId xmlns:p14="http://schemas.microsoft.com/office/powerpoint/2010/main" val="14755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xmlns="" id="{2C0BD2F4-93FD-48C5-89B5-2EC0CA177CF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175" y="381000"/>
          <a:ext cx="4570413" cy="526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" r:id="rId4" imgW="6984127" imgH="8050794" progId="Photoshop.Image.6">
                  <p:embed/>
                </p:oleObj>
              </mc:Choice>
              <mc:Fallback>
                <p:oleObj name="Image" r:id="rId4" imgW="6984127" imgH="8050794" progId="Photoshop.Image.6">
                  <p:embed/>
                  <p:pic>
                    <p:nvPicPr>
                      <p:cNvPr id="41986" name="Object 2">
                        <a:extLst>
                          <a:ext uri="{FF2B5EF4-FFF2-40B4-BE49-F238E27FC236}">
                            <a16:creationId xmlns:a16="http://schemas.microsoft.com/office/drawing/2014/main" xmlns="" id="{2C0BD2F4-93FD-48C5-89B5-2EC0CA177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381000"/>
                        <a:ext cx="4570413" cy="526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>
            <a:extLst>
              <a:ext uri="{FF2B5EF4-FFF2-40B4-BE49-F238E27FC236}">
                <a16:creationId xmlns:a16="http://schemas.microsoft.com/office/drawing/2014/main" xmlns="" id="{CDA5872A-539B-45E7-B49B-8186DCE144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7388" y="1016000"/>
          <a:ext cx="4570412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Image" r:id="rId6" imgW="11123810" imgH="11250794" progId="Photoshop.Image.6">
                  <p:embed/>
                </p:oleObj>
              </mc:Choice>
              <mc:Fallback>
                <p:oleObj name="Image" r:id="rId6" imgW="11123810" imgH="11250794" progId="Photoshop.Image.6">
                  <p:embed/>
                  <p:pic>
                    <p:nvPicPr>
                      <p:cNvPr id="41987" name="Object 3">
                        <a:extLst>
                          <a:ext uri="{FF2B5EF4-FFF2-40B4-BE49-F238E27FC236}">
                            <a16:creationId xmlns:a16="http://schemas.microsoft.com/office/drawing/2014/main" xmlns="" id="{CDA5872A-539B-45E7-B49B-8186DCE144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1016000"/>
                        <a:ext cx="4570412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4">
            <a:extLst>
              <a:ext uri="{FF2B5EF4-FFF2-40B4-BE49-F238E27FC236}">
                <a16:creationId xmlns:a16="http://schemas.microsoft.com/office/drawing/2014/main" xmlns="" id="{CDC5AC3E-83E8-4A87-9E46-9BE7A133F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8624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From train the Trainers 2013 workshop Good and Bad Localities https://www.idigbio.org/sites/default/files/workshop-presentations/ttt2/2013_GoodAndBadLocalities.ppt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xmlns="" id="{4296F2C3-6242-4DAA-898D-89FCDA219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3875"/>
            <a:ext cx="33528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Vague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xmlns="" id="{EB7892DA-27A4-4455-9479-60AC82E58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15000"/>
            <a:ext cx="385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Requires specific knowledge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xmlns="" id="{1BEF2B58-03CD-4AEC-B35B-11BB93D2E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864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Non-sensical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xmlns="" id="{2D36D5B2-68F8-4B03-82E2-148CD163C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"/>
            <a:ext cx="2895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Biologically unlikely</a:t>
            </a:r>
          </a:p>
        </p:txBody>
      </p:sp>
      <p:sp>
        <p:nvSpPr>
          <p:cNvPr id="41993" name="Line 9">
            <a:extLst>
              <a:ext uri="{FF2B5EF4-FFF2-40B4-BE49-F238E27FC236}">
                <a16:creationId xmlns:a16="http://schemas.microsoft.com/office/drawing/2014/main" xmlns="" id="{55086648-94F2-4F90-92BA-C350D81DE4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990600"/>
            <a:ext cx="6858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 Unicode MS" charset="0"/>
              <a:ea typeface="ＭＳ Ｐゴシック" charset="0"/>
            </a:endParaRPr>
          </a:p>
        </p:txBody>
      </p:sp>
      <p:sp>
        <p:nvSpPr>
          <p:cNvPr id="41994" name="Line 10">
            <a:extLst>
              <a:ext uri="{FF2B5EF4-FFF2-40B4-BE49-F238E27FC236}">
                <a16:creationId xmlns:a16="http://schemas.microsoft.com/office/drawing/2014/main" xmlns="" id="{8B8E2643-91FB-4D4B-B999-61498043E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990600"/>
            <a:ext cx="4572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 Unicode MS" charset="0"/>
              <a:ea typeface="ＭＳ Ｐゴシック" charset="0"/>
            </a:endParaRPr>
          </a:p>
        </p:txBody>
      </p:sp>
      <p:sp>
        <p:nvSpPr>
          <p:cNvPr id="41995" name="Line 11">
            <a:extLst>
              <a:ext uri="{FF2B5EF4-FFF2-40B4-BE49-F238E27FC236}">
                <a16:creationId xmlns:a16="http://schemas.microsoft.com/office/drawing/2014/main" xmlns="" id="{DA189D0C-00E5-471F-AB0E-CA372A3FD0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495800"/>
            <a:ext cx="7620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 Unicode MS" charset="0"/>
              <a:ea typeface="ＭＳ Ｐゴシック" charset="0"/>
            </a:endParaRPr>
          </a:p>
        </p:txBody>
      </p:sp>
      <p:sp>
        <p:nvSpPr>
          <p:cNvPr id="41996" name="Line 12">
            <a:extLst>
              <a:ext uri="{FF2B5EF4-FFF2-40B4-BE49-F238E27FC236}">
                <a16:creationId xmlns:a16="http://schemas.microsoft.com/office/drawing/2014/main" xmlns="" id="{70CF2106-FA79-44D0-8764-4782117352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3200400"/>
            <a:ext cx="914400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 Unicode MS" charset="0"/>
              <a:ea typeface="ＭＳ Ｐゴシック" charset="0"/>
            </a:endParaRPr>
          </a:p>
        </p:txBody>
      </p:sp>
      <p:sp>
        <p:nvSpPr>
          <p:cNvPr id="41997" name="Text Box 13">
            <a:extLst>
              <a:ext uri="{FF2B5EF4-FFF2-40B4-BE49-F238E27FC236}">
                <a16:creationId xmlns:a16="http://schemas.microsoft.com/office/drawing/2014/main" xmlns="" id="{74BC65C9-228B-4D7D-A719-DCB42E87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0"/>
            <a:ext cx="38459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REAL LOCALITIES FROM </a:t>
            </a:r>
            <a:r>
              <a:rPr lang="en-US" b="1" u="sng" dirty="0" err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MaNIS</a:t>
            </a:r>
            <a:endParaRPr lang="en-US" b="1" u="sng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Darwin Core </a:t>
            </a:r>
            <a:r>
              <a:rPr lang="en-US" b="0" dirty="0" err="1">
                <a:solidFill>
                  <a:schemeClr val="bg1"/>
                </a:solidFill>
              </a:rPr>
              <a:t>Georeferencing</a:t>
            </a: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5B2D9CF4-C804-4F19-A42E-FA01652AF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326786"/>
              </p:ext>
            </p:extLst>
          </p:nvPr>
        </p:nvGraphicFramePr>
        <p:xfrm>
          <a:off x="1524000" y="13970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14677779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997599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727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decimalLatitude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Latitude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0916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decimalLongitude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7812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geodeticDatum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 WGS84, NAD 27, NAD83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4707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coordinateUncertaintyInMeters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Uncertainty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8706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footprintWKT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Shape File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polygon based error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1640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verbatimCoordinates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TRS, UTM, Latitude, Longitude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94168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georeferencedBy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 Who Georeferenced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2252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georeferenceProtocol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i.e. </a:t>
                      </a:r>
                      <a:r>
                        <a:rPr lang="en-US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Georeferencing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Best Practices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3822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georeferenceVerificationStatus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 the record been proofed or reviewed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70200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georeferenceRemarks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Narrative on how the point was determined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3290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verbatimElevation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Elevation (feet), Elevation (meters)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72870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3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Data Standards for </a:t>
            </a:r>
            <a:r>
              <a:rPr lang="en-US" b="0" dirty="0" err="1">
                <a:solidFill>
                  <a:schemeClr val="bg1"/>
                </a:solidFill>
              </a:rPr>
              <a:t>SoRo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Minimum Fields for a Quality </a:t>
            </a:r>
            <a:r>
              <a:rPr lang="en-US" dirty="0" err="1">
                <a:solidFill>
                  <a:schemeClr val="bg1"/>
                </a:solidFill>
              </a:rPr>
              <a:t>Georeference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decimalLatitude</a:t>
            </a: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en-US" dirty="0" err="1">
                <a:solidFill>
                  <a:schemeClr val="bg1"/>
                </a:solidFill>
              </a:rPr>
              <a:t>decimalLongitude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geodeticDatum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coordinateUncertaintyInMeters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georeferencedBy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georeferenceRemarks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georeferenceProtocol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776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Southern Rocky Mountain TCN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6019800"/>
            <a:ext cx="685799" cy="5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Open the spreadsheet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Enter the link and select the spreadsheet doc at the bottom:</a:t>
            </a:r>
          </a:p>
          <a:p>
            <a:r>
              <a:rPr lang="en-US" dirty="0">
                <a:solidFill>
                  <a:schemeClr val="bg1"/>
                </a:solidFill>
              </a:rPr>
              <a:t>https://www.idigbio.org/wiki/index.php/SoRo_TCN_Georeferencing_Workshop</a:t>
            </a:r>
          </a:p>
          <a:p>
            <a:r>
              <a:rPr lang="en-US" dirty="0">
                <a:solidFill>
                  <a:schemeClr val="bg1"/>
                </a:solidFill>
              </a:rPr>
              <a:t>Direct link:</a:t>
            </a:r>
          </a:p>
          <a:p>
            <a:r>
              <a:rPr lang="en-US" dirty="0">
                <a:solidFill>
                  <a:schemeClr val="bg1"/>
                </a:solidFill>
              </a:rPr>
              <a:t>https://docs.google.com/spreadsheets/d/1Yt_tA-GxWS8tMolgyQkGfBTrr2zJSS-dBPqk2K54tXU/edit#gid=0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323617</TotalTime>
  <Words>1144</Words>
  <Application>Microsoft Office PowerPoint</Application>
  <PresentationFormat>On-screen Show (4:3)</PresentationFormat>
  <Paragraphs>245</Paragraphs>
  <Slides>29</Slides>
  <Notes>29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Image</vt:lpstr>
      <vt:lpstr>Southern Rocky Mountain TCN</vt:lpstr>
      <vt:lpstr>Goals for Today</vt:lpstr>
      <vt:lpstr>Collecting Better Field Data</vt:lpstr>
      <vt:lpstr>Collecting Better Field Data</vt:lpstr>
      <vt:lpstr>Collecting Better Field Data</vt:lpstr>
      <vt:lpstr>PowerPoint Presentation</vt:lpstr>
      <vt:lpstr>Darwin Core Georeferencing</vt:lpstr>
      <vt:lpstr>Data Standards for SoRo</vt:lpstr>
      <vt:lpstr>Open the spreadsheet</vt:lpstr>
      <vt:lpstr>Unknown Datum</vt:lpstr>
      <vt:lpstr>Locality 1</vt:lpstr>
      <vt:lpstr>Locality 2</vt:lpstr>
      <vt:lpstr>Locality 3</vt:lpstr>
      <vt:lpstr>Locality 4</vt:lpstr>
      <vt:lpstr>Locality 5</vt:lpstr>
      <vt:lpstr>Locality 6</vt:lpstr>
      <vt:lpstr>Locality 7</vt:lpstr>
      <vt:lpstr>Locality 8</vt:lpstr>
      <vt:lpstr>Locality 9</vt:lpstr>
      <vt:lpstr>Locality 10</vt:lpstr>
      <vt:lpstr>Locality 11</vt:lpstr>
      <vt:lpstr>Locality 12</vt:lpstr>
      <vt:lpstr>Locality 13</vt:lpstr>
      <vt:lpstr>Locality 14</vt:lpstr>
      <vt:lpstr>Locality 15</vt:lpstr>
      <vt:lpstr>Locality 16</vt:lpstr>
      <vt:lpstr>Locality 17</vt:lpstr>
      <vt:lpstr>Homework</vt:lpstr>
      <vt:lpstr>Thanks!</vt:lpstr>
    </vt:vector>
  </TitlesOfParts>
  <Company>University of Colorado at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Rocky Mountain TCN</dc:title>
  <dc:creator>Ryan Allen</dc:creator>
  <cp:lastModifiedBy>James Ryan Allen</cp:lastModifiedBy>
  <cp:revision>152</cp:revision>
  <dcterms:created xsi:type="dcterms:W3CDTF">2017-10-20T16:52:33Z</dcterms:created>
  <dcterms:modified xsi:type="dcterms:W3CDTF">2019-09-19T22:57:11Z</dcterms:modified>
</cp:coreProperties>
</file>